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801"/>
    <a:srgbClr val="2A1500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80690C-BF14-4B4A-960E-A71722922A24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16936A-3B34-40B3-9449-9416CC2A8EA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B77F18-D4FB-4B68-81AC-9AEDE91B02FC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6936A-3B34-40B3-9449-9416CC2A8EA1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2F9A-8F22-433A-985B-3FC2836B8346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5159-FB39-41B3-AA80-77282F9FA53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8A14-0584-47E3-8082-EB777E6A09B8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4B57-62EF-4602-844B-F518791C0C0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3F67-59CA-46C7-9EB2-02DF3FF8739A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112D-71A9-439B-9F74-6628317AB23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0932-2A70-41A2-963E-2AED00BC09CC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6B99-31F4-4BEF-9F92-88C059AE3DE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7732-424E-4225-A27C-1FAA0884D667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5F65-1799-44E7-98CA-871A7BD089C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3AB3-AF78-4F71-A7AF-C43B9E650872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2CAE-7CC1-49FA-BE3B-C955701B9A1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ED8-8AF8-4B41-B197-1BD050820616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204F-DCAA-455D-8B5C-E9C1D6080AE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303B-1473-4397-B8B6-11FE02B5A6FC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4CAB-2D23-4743-BE6F-0DF47AFADF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80E8-B2F9-4BBD-9FEF-94CB4FA890EB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BE7D-AA5E-452B-AFBE-48CB6B4BEFD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231E-0A79-4190-82F4-67B6DD4CAE94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B99E-1EA8-44F3-B1BF-B41FA701D0A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7197-1CBE-4EE8-B5E5-495645301325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EBEC-0898-4AC4-99A2-452A36BD4E9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1914E-9B3A-4ACA-80B6-162A7612783C}" type="datetimeFigureOut">
              <a:rPr lang="pl-PL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0FA29-0E1F-4879-9B1C-812C79BB59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Picture 20" descr="Podobny obraz"/>
          <p:cNvPicPr>
            <a:picLocks noChangeAspect="1" noChangeArrowheads="1"/>
          </p:cNvPicPr>
          <p:nvPr/>
        </p:nvPicPr>
        <p:blipFill>
          <a:blip r:embed="rId2" cstate="print"/>
          <a:srcRect l="7768" b="8291"/>
          <a:stretch>
            <a:fillRect/>
          </a:stretch>
        </p:blipFill>
        <p:spPr bwMode="auto">
          <a:xfrm>
            <a:off x="5004048" y="3974975"/>
            <a:ext cx="4139952" cy="288302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51" name="Picture 18" descr="Podobny obraz"/>
          <p:cNvPicPr>
            <a:picLocks noChangeAspect="1" noChangeArrowheads="1"/>
          </p:cNvPicPr>
          <p:nvPr/>
        </p:nvPicPr>
        <p:blipFill>
          <a:blip r:embed="rId2" cstate="print"/>
          <a:srcRect b="8485"/>
          <a:stretch>
            <a:fillRect/>
          </a:stretch>
        </p:blipFill>
        <p:spPr bwMode="auto">
          <a:xfrm>
            <a:off x="0" y="4046538"/>
            <a:ext cx="307181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r55.cooltext.com/rendered/cooltext267430222385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3375"/>
            <a:ext cx="5905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>
            <a:hlinkClick r:id="rId4" action="ppaction://hlinksldjump"/>
          </p:cNvPr>
          <p:cNvSpPr/>
          <p:nvPr/>
        </p:nvSpPr>
        <p:spPr>
          <a:xfrm>
            <a:off x="5724128" y="4653136"/>
            <a:ext cx="2952328" cy="779314"/>
          </a:xfrm>
          <a:prstGeom prst="rect">
            <a:avLst/>
          </a:prstGeom>
          <a:noFill/>
        </p:spPr>
        <p:txBody>
          <a:bodyPr wrap="none"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twórczość</a:t>
            </a:r>
          </a:p>
        </p:txBody>
      </p:sp>
      <p:sp>
        <p:nvSpPr>
          <p:cNvPr id="14" name="Prostokąt 13">
            <a:hlinkClick r:id="rId6" action="ppaction://hlinksldjump"/>
          </p:cNvPr>
          <p:cNvSpPr/>
          <p:nvPr/>
        </p:nvSpPr>
        <p:spPr>
          <a:xfrm>
            <a:off x="395536" y="4581128"/>
            <a:ext cx="259228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życie</a:t>
            </a:r>
          </a:p>
        </p:txBody>
      </p:sp>
      <p:sp>
        <p:nvSpPr>
          <p:cNvPr id="2055" name="AutoShape 12" descr="Znalezione obrazy dla zapytania henryk sienkiewicz portr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AutoShape 14" descr="Znalezione obrazy dla zapytania henryk sienkiewicz portr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1280" name="Picture 16" descr="Znalezione obrazy dla zapytania henryk sienkiewicz portr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1" y="1556792"/>
            <a:ext cx="3672408" cy="29149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194411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Działalność literacką rozpoczął w roku 1867 pisząc krytyki literackie, felietony i nowele. </a:t>
            </a:r>
          </a:p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Napisał ich ponad czterdzieści.</a:t>
            </a:r>
          </a:p>
        </p:txBody>
      </p:sp>
      <p:pic>
        <p:nvPicPr>
          <p:cNvPr id="4100" name="Picture 2" descr="Znalezione obrazy dla zapytania nowele sienkiewic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856038"/>
            <a:ext cx="1944688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Znalezione obrazy dla zapytania nowele sienkiewic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860800"/>
            <a:ext cx="18716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Znalezione obrazy dla zapytania nowele sienkiewicza za chleb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0800"/>
            <a:ext cx="19018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Znalezione obrazy dla zapytania nowele sienkiewicza latarn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789363"/>
            <a:ext cx="18637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Początki twórczości</a:t>
            </a: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54888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W latach 1883-1888 ukazuje się Trylogia czyli:      ,,Ogniem i mieczem’’ ,,Potop’’ ,,Pan Wołodyjowski’’.</a:t>
            </a:r>
          </a:p>
          <a:p>
            <a:pPr algn="ctr"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    Ten cykl powieści historycznych przyniósł Sienkiewiczowi sławę,  jakiej nie zdobył dotąd żaden polski pisarz.</a:t>
            </a:r>
          </a:p>
        </p:txBody>
      </p:sp>
      <p:pic>
        <p:nvPicPr>
          <p:cNvPr id="5124" name="Picture 2" descr="Znalezione obrazy dla zapytania potop książ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49725"/>
            <a:ext cx="17446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Znalezione obrazy dla zapytania ogniem i mieczem książ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7287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Znalezione obrazy dla zapytania pan wołodyjowski książ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149725"/>
            <a:ext cx="17716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„Ku pokrzepieniu serc”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Powstają nowe, wielkie powieści historyczne:</a:t>
            </a:r>
          </a:p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*,,</a:t>
            </a:r>
            <a:r>
              <a:rPr lang="pl-PL" dirty="0" err="1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Qvo</a:t>
            </a: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 vadis’’-1896</a:t>
            </a:r>
          </a:p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*,,Krzyżacy’’-1900.</a:t>
            </a:r>
          </a:p>
          <a:p>
            <a:pPr algn="ctr" eaLnBrk="1" hangingPunct="1">
              <a:buFont typeface="Arial" charset="0"/>
              <a:buNone/>
            </a:pPr>
            <a:endParaRPr lang="pl-PL" dirty="0"/>
          </a:p>
        </p:txBody>
      </p:sp>
      <p:pic>
        <p:nvPicPr>
          <p:cNvPr id="6148" name="Picture 4" descr="Znalezione obrazy dla zapytania quo vad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076700"/>
            <a:ext cx="16795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Znalezione obrazy dla zapytania krzyżacy książ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76700"/>
            <a:ext cx="17272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Dalszy rozwój talentu</a:t>
            </a: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W 1905 Henryk Sienkiewicz dostał Nagrodę Nobla za ,,wybitne osiągnięcia w dziedzinie eposu’’ i całokształt twórczy.</a:t>
            </a:r>
          </a:p>
        </p:txBody>
      </p:sp>
      <p:pic>
        <p:nvPicPr>
          <p:cNvPr id="7172" name="Picture 2" descr="Znalezione obrazy dla zapytania henryk sienkiewicz nagroda nob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57563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Nagroda Nobla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Owocem wędrówki po Afryce stała się powieść młodzieżowa ,,W pustyni i w puszczy’’, która ukazała się w 1911.</a:t>
            </a:r>
          </a:p>
        </p:txBody>
      </p:sp>
      <p:pic>
        <p:nvPicPr>
          <p:cNvPr id="8196" name="Picture 2" descr="Znalezione obrazy dla zapytania w pustyni iw puszczy rysun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41663"/>
            <a:ext cx="24907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Powieść młodzieżowa</a:t>
            </a: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4716463" cy="4032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,,Ogniem i mieczem’’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,,Potop’’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,,Pan Wołodyjowski’’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,,Ta trzecia’’ 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,,Bez dogmatu’’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,,Rodzina Połanieckich’’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pl-PL" sz="3000" dirty="0" err="1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Qvo</a:t>
            </a: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dirty="0" err="1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Vadis</a:t>
            </a: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,,Krzyżacy’’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,,Na polu chwały’’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,,Wiry’’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,,W pustyni i w puszczy’’</a:t>
            </a:r>
          </a:p>
        </p:txBody>
      </p:sp>
      <p:pic>
        <p:nvPicPr>
          <p:cNvPr id="9220" name="Picture 2" descr="Znalezione obrazy dla zapytania h sienkiewi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39116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4"/>
          <p:cNvSpPr txBox="1">
            <a:spLocks/>
          </p:cNvSpPr>
          <p:nvPr/>
        </p:nvSpPr>
        <p:spPr>
          <a:xfrm>
            <a:off x="2339752" y="0"/>
            <a:ext cx="503609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Powieści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08720"/>
            <a:ext cx="6876256" cy="54340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,,Humoreski z teki </a:t>
            </a:r>
            <a:r>
              <a:rPr lang="pl-PL" sz="3000" dirty="0" err="1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Worszyły</a:t>
            </a: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,,Hania’’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,,Szkice węglem’’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,,Za chlebem’’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,,Janko muzykant’’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,,Z pamiętnika poznańskiego nauczyciela’’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pl-PL" sz="3000" dirty="0" err="1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Orso</a:t>
            </a: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,,Bartek Zwycięzca’’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,,Sachem’’</a:t>
            </a:r>
          </a:p>
          <a:p>
            <a:pPr eaLnBrk="1" hangingPunct="1">
              <a:buFont typeface="Arial" charset="0"/>
              <a:buNone/>
            </a:pP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,,Wspomnienie z </a:t>
            </a:r>
            <a:r>
              <a:rPr lang="pl-PL" sz="3000" dirty="0" err="1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Maripozy</a:t>
            </a: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eaLnBrk="1" hangingPunct="1">
              <a:buFont typeface="Arial" charset="0"/>
              <a:buNone/>
            </a:pPr>
            <a:endParaRPr lang="pl-PL" dirty="0"/>
          </a:p>
        </p:txBody>
      </p:sp>
      <p:pic>
        <p:nvPicPr>
          <p:cNvPr id="10244" name="Obraz 3" descr="Znalezione obrazy dla zapytania henryk sienkiewicz twórczoś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4"/>
          <p:cNvSpPr txBox="1">
            <a:spLocks/>
          </p:cNvSpPr>
          <p:nvPr/>
        </p:nvSpPr>
        <p:spPr>
          <a:xfrm>
            <a:off x="827584" y="0"/>
            <a:ext cx="7772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600" b="1" dirty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Nowele</a:t>
            </a:r>
          </a:p>
        </p:txBody>
      </p:sp>
      <p:pic>
        <p:nvPicPr>
          <p:cNvPr id="7" name="Picture 18" descr="Podobny obraz"/>
          <p:cNvPicPr>
            <a:picLocks noChangeAspect="1" noChangeArrowheads="1"/>
          </p:cNvPicPr>
          <p:nvPr/>
        </p:nvPicPr>
        <p:blipFill>
          <a:blip r:embed="rId4" cstate="print"/>
          <a:srcRect b="24884"/>
          <a:stretch>
            <a:fillRect/>
          </a:stretch>
        </p:blipFill>
        <p:spPr bwMode="auto">
          <a:xfrm>
            <a:off x="6732240" y="4725144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hlinkClick r:id="rId5" action="ppaction://hlinksldjump"/>
          </p:cNvPr>
          <p:cNvSpPr txBox="1"/>
          <p:nvPr/>
        </p:nvSpPr>
        <p:spPr>
          <a:xfrm>
            <a:off x="7092280" y="51571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31801"/>
                </a:solidFill>
              </a:rPr>
              <a:t>Wróć do strony głównej</a:t>
            </a: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pl-PL" sz="2800" dirty="0">
                <a:solidFill>
                  <a:srgbClr val="531801"/>
                </a:solidFill>
              </a:rPr>
              <a:t>Bogumiła Kaniewska „Henryk Sienkiewicz” </a:t>
            </a:r>
            <a:r>
              <a:rPr lang="pl-PL" sz="2800" dirty="0" err="1">
                <a:solidFill>
                  <a:srgbClr val="531801"/>
                </a:solidFill>
              </a:rPr>
              <a:t>wyd.Publicat</a:t>
            </a:r>
            <a:endParaRPr lang="pl-PL" sz="2800" dirty="0">
              <a:solidFill>
                <a:srgbClr val="531801"/>
              </a:solidFill>
            </a:endParaRPr>
          </a:p>
          <a:p>
            <a:r>
              <a:rPr lang="pl-PL" sz="2800" dirty="0">
                <a:solidFill>
                  <a:srgbClr val="531801"/>
                </a:solidFill>
              </a:rPr>
              <a:t>http://culture.pl/pl/tworca/henryk-sienkiewicz</a:t>
            </a:r>
          </a:p>
          <a:p>
            <a:r>
              <a:rPr lang="pl-PL" sz="2800" dirty="0">
                <a:solidFill>
                  <a:srgbClr val="531801"/>
                </a:solidFill>
              </a:rPr>
              <a:t>https://pl.wikipedia.org/wiki/Henryk_Sienkiewicz</a:t>
            </a:r>
          </a:p>
          <a:p>
            <a:r>
              <a:rPr lang="pl-PL" sz="2800" dirty="0">
                <a:solidFill>
                  <a:srgbClr val="531801"/>
                </a:solidFill>
              </a:rPr>
              <a:t>http://ciekawostki-abc-rodziny.pl/news-henryk-sienkiewicz-wszystkie-marie-jego-zycia,nId,2266948</a:t>
            </a:r>
          </a:p>
          <a:p>
            <a:endParaRPr lang="pl-PL" dirty="0">
              <a:solidFill>
                <a:srgbClr val="531801"/>
              </a:solidFill>
            </a:endParaRPr>
          </a:p>
          <a:p>
            <a:endParaRPr lang="pl-PL" dirty="0"/>
          </a:p>
        </p:txBody>
      </p:sp>
      <p:sp>
        <p:nvSpPr>
          <p:cNvPr id="4" name="Tytuł 4"/>
          <p:cNvSpPr txBox="1"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Źródła</a:t>
            </a:r>
            <a:endParaRPr lang="pl-PL" sz="4800" b="1" dirty="0">
              <a:ln w="11430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7E8412-8666-4D7D-8EDE-EFD7EF43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za </a:t>
            </a:r>
            <a:r>
              <a:rPr lang="pl-PL" dirty="0" err="1"/>
              <a:t>uwage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DCDEE5-3E74-46E9-8BF9-F8DA0C49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Jakub Wołoszyn i Jędrzej Drąg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3967454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Narodziny</a:t>
            </a:r>
          </a:p>
        </p:txBody>
      </p:sp>
      <p:sp>
        <p:nvSpPr>
          <p:cNvPr id="3075" name="pole tekstowe 2"/>
          <p:cNvSpPr txBox="1">
            <a:spLocks noChangeArrowheads="1"/>
          </p:cNvSpPr>
          <p:nvPr/>
        </p:nvSpPr>
        <p:spPr bwMode="auto">
          <a:xfrm>
            <a:off x="539552" y="908720"/>
            <a:ext cx="7991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Henryk Sienkiewicz urodził się 5 maja 1846 roku w Woli Okrzejskiej na Podlasiu. Miejscowość ta należała do babki pisarza, Felicjany Cieciszowskiej. Przyszły pisarz został ochrzczony w sąsiedniej miejscowości Okrzeja w kościele ufundowanym przez jego prababkę otrzymując imiona Henryk Adam Aleksander Pius.</a:t>
            </a:r>
            <a:r>
              <a:rPr lang="pl-PL" sz="2400" dirty="0"/>
              <a:t> </a:t>
            </a:r>
            <a:endParaRPr lang="pl-PL" sz="2400" dirty="0">
              <a:solidFill>
                <a:srgbClr val="5318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40968"/>
            <a:ext cx="4560284" cy="342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830997"/>
          </a:xfrm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Rodzice</a:t>
            </a:r>
          </a:p>
        </p:txBody>
      </p:sp>
      <p:sp>
        <p:nvSpPr>
          <p:cNvPr id="4099" name="Podtytuł 5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77162" cy="1512168"/>
          </a:xfrm>
        </p:spPr>
        <p:txBody>
          <a:bodyPr/>
          <a:lstStyle/>
          <a:p>
            <a:pPr algn="just" eaLnBrk="1" hangingPunct="1"/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Pochodził ze zubożałej rodziny szlacheckiej pieczętującej się herbem Oszyk znanej na Żmudzi od XVI wieku. Jego rodzicami byli:</a:t>
            </a:r>
          </a:p>
          <a:p>
            <a:pPr eaLnBrk="1" hangingPunct="1"/>
            <a:endParaRPr lang="pl-PL" dirty="0">
              <a:solidFill>
                <a:srgbClr val="531801"/>
              </a:solidFill>
              <a:latin typeface="Century" pitchFamily="18" charset="0"/>
            </a:endParaRPr>
          </a:p>
        </p:txBody>
      </p:sp>
      <p:pic>
        <p:nvPicPr>
          <p:cNvPr id="3077" name="Picture 5" descr="Znalezione obrazy dla zapytania rodzina henryka sienkiewicza"/>
          <p:cNvPicPr>
            <a:picLocks noChangeAspect="1" noChangeArrowheads="1"/>
          </p:cNvPicPr>
          <p:nvPr/>
        </p:nvPicPr>
        <p:blipFill>
          <a:blip r:embed="rId4" cstate="print"/>
          <a:srcRect l="54809"/>
          <a:stretch>
            <a:fillRect/>
          </a:stretch>
        </p:blipFill>
        <p:spPr bwMode="auto">
          <a:xfrm>
            <a:off x="6012160" y="2852936"/>
            <a:ext cx="1721768" cy="21431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899592" y="5085184"/>
            <a:ext cx="3060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Stefania Sienkiewicz </a:t>
            </a:r>
          </a:p>
          <a:p>
            <a:r>
              <a:rPr lang="pl-PL" sz="24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z domu Cieciszowska</a:t>
            </a:r>
          </a:p>
        </p:txBody>
      </p:sp>
      <p:sp>
        <p:nvSpPr>
          <p:cNvPr id="4102" name="pole tekstowe 7"/>
          <p:cNvSpPr txBox="1">
            <a:spLocks noChangeArrowheads="1"/>
          </p:cNvSpPr>
          <p:nvPr/>
        </p:nvSpPr>
        <p:spPr bwMode="auto">
          <a:xfrm>
            <a:off x="5580112" y="5157192"/>
            <a:ext cx="252028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Józef Sienkiewicz</a:t>
            </a:r>
          </a:p>
        </p:txBody>
      </p:sp>
      <p:pic>
        <p:nvPicPr>
          <p:cNvPr id="4104" name="Picture 8" descr="Osz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80928"/>
            <a:ext cx="1876425" cy="2286001"/>
          </a:xfrm>
          <a:prstGeom prst="rect">
            <a:avLst/>
          </a:prstGeom>
          <a:noFill/>
        </p:spPr>
      </p:pic>
      <p:pic>
        <p:nvPicPr>
          <p:cNvPr id="9" name="Picture 5" descr="Znalezione obrazy dla zapytania rodzina henryka sienkiewicza"/>
          <p:cNvPicPr>
            <a:picLocks noChangeAspect="1" noChangeArrowheads="1"/>
          </p:cNvPicPr>
          <p:nvPr/>
        </p:nvPicPr>
        <p:blipFill>
          <a:blip r:embed="rId4" cstate="print"/>
          <a:srcRect r="54641"/>
          <a:stretch>
            <a:fillRect/>
          </a:stretch>
        </p:blipFill>
        <p:spPr bwMode="auto">
          <a:xfrm>
            <a:off x="1691680" y="2852936"/>
            <a:ext cx="1728192" cy="214312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Rodzeństwo</a:t>
            </a:r>
          </a:p>
        </p:txBody>
      </p:sp>
      <p:sp>
        <p:nvSpPr>
          <p:cNvPr id="5123" name="pole tekstowe 5"/>
          <p:cNvSpPr txBox="1">
            <a:spLocks noChangeArrowheads="1"/>
          </p:cNvSpPr>
          <p:nvPr/>
        </p:nvSpPr>
        <p:spPr bwMode="auto">
          <a:xfrm>
            <a:off x="755576" y="1052736"/>
            <a:ext cx="77771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Henryk był jednym z sześciorga dzieci państwa Sienkiewiczów. Miał starszego brata Kazimierza (uczestnika powstania styczniowego, potem emigranta</a:t>
            </a:r>
            <a:r>
              <a:rPr lang="pl-PL" sz="3000" dirty="0"/>
              <a:t>, </a:t>
            </a:r>
            <a:r>
              <a:rPr lang="pl-PL" sz="30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który zginął w r. 1871 w wojnie francusko- pruskiej) i cztery siostry: Anielę (Janową Komierowską), Helenę (niezamężną) Zofię (Lucjanową Sieńkiewiczową) i wcześnie zmarłą Marię.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Wielka miłość</a:t>
            </a:r>
          </a:p>
        </p:txBody>
      </p:sp>
      <p:sp>
        <p:nvSpPr>
          <p:cNvPr id="6147" name="pole tekstowe 2"/>
          <p:cNvSpPr txBox="1">
            <a:spLocks noChangeArrowheads="1"/>
          </p:cNvSpPr>
          <p:nvPr/>
        </p:nvSpPr>
        <p:spPr bwMode="auto">
          <a:xfrm>
            <a:off x="611560" y="1052736"/>
            <a:ext cx="792003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Mimo początkowego sprzeciwu rodziców wybranki  w 1881 roku Sienkiewicz poślubił Marię Szetkiewiczównę. Wkrótce małżonkowie zostali rodzicami dwójki dzieci: syna Henryka Józefa i córki Jadwigi Marii. Rodzinne szczęście nie trwało jednak długo, gdyż 19 października 1885 roku, w wieku 31 lat, Maria zmarła na gruźlicę, a Sienkiewicz został sam z 3-letnim synem i półtoraroczną córką, nazywaną Dziunią.</a:t>
            </a:r>
          </a:p>
        </p:txBody>
      </p:sp>
      <p:pic>
        <p:nvPicPr>
          <p:cNvPr id="30722" name="Picture 2" descr="Znalezione obrazy dla zapytania rodzina henryka sienkiewic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160240" cy="279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Znalezione obrazy dla zapytania rodzina henryka sienkiewic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2448272" cy="28726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Kolejne małżeństwo</a:t>
            </a:r>
          </a:p>
        </p:txBody>
      </p:sp>
      <p:sp>
        <p:nvSpPr>
          <p:cNvPr id="7171" name="AutoShape 2" descr="Znalezione obrazy dla zapytania żona henryka sienkiewicz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172" name="AutoShape 4" descr="Znalezione obrazy dla zapytania żona henryka sienkiewicz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173" name="AutoShape 6" descr="Znalezione obrazy dla zapytania żona henryka sienkiewicz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31752" name="Picture 8" descr="Znalezione obrazy dla zapytania żona henryka sienkiewic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65607"/>
            <a:ext cx="2736304" cy="389239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175" name="pole tekstowe 8"/>
          <p:cNvSpPr txBox="1">
            <a:spLocks noChangeArrowheads="1"/>
          </p:cNvSpPr>
          <p:nvPr/>
        </p:nvSpPr>
        <p:spPr bwMode="auto">
          <a:xfrm>
            <a:off x="683568" y="908720"/>
            <a:ext cx="78499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5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Osiem lat po śmierci żony Sienkiewicz po raz kolejny postanowił ułożyć sobie życie. Tym razem wybranką 47-letniego już pisarza została adoptowana córka odeskiego bogacza Konstantego Wołodkowicza i jego żony Heleny, 20-letnia Maria Romanowska zwana Marynuszką. Małżeństwo to przetrwało jednak niecałe dwa miesiące.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żona henryka sienkiewic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09684"/>
            <a:ext cx="2000769" cy="28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Małżeńskie szczęście</a:t>
            </a:r>
          </a:p>
        </p:txBody>
      </p:sp>
      <p:sp>
        <p:nvSpPr>
          <p:cNvPr id="8196" name="pole tekstowe 3"/>
          <p:cNvSpPr txBox="1">
            <a:spLocks noChangeArrowheads="1"/>
          </p:cNvSpPr>
          <p:nvPr/>
        </p:nvSpPr>
        <p:spPr bwMode="auto">
          <a:xfrm>
            <a:off x="395536" y="1052736"/>
            <a:ext cx="835292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5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5 maja 1904 roku 56-letni pisarz niespodziewanie i potajemnie poślubił swą siostrzenicę, Marię Babską. Dziewczyna odważnie zakomunikowała wujowi, że chce dzielić z nim życie, już kilkanaście lat wcześniej. Miała wtedy 23 lata. Dziewczyna zauroczyła wuja, jednak ten wkrótce uznał, że jej nie kocha i wycofał się ze ślubnych obietnic.</a:t>
            </a:r>
          </a:p>
          <a:p>
            <a:pPr algn="just"/>
            <a:r>
              <a:rPr lang="pl-PL" sz="24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Maria czekała cierpliwie i po latach ponownie przyjęła oświadczyny. Małżeństwo było udane, a Marię pokochały dzieci pisarza.</a:t>
            </a:r>
          </a:p>
          <a:p>
            <a:pPr algn="just"/>
            <a:endParaRPr lang="pl-PL" sz="2500" dirty="0">
              <a:solidFill>
                <a:srgbClr val="5318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U kresu życia</a:t>
            </a:r>
          </a:p>
        </p:txBody>
      </p:sp>
      <p:sp>
        <p:nvSpPr>
          <p:cNvPr id="9222" name="AutoShape 6" descr="Znalezione obrazy dla zapytania drzewo genealogiczne henryka sienkiewi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24" name="AutoShape 8" descr="Znalezione obrazy dla zapytania drzewo genealogiczne henryka sienkiewi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6" name="Picture 10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5436010" cy="362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467544" y="1124744"/>
            <a:ext cx="8064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Po wybuchu I wojny światowej Sienkiewicz wyjechał do Szwajcarii. Zmarł 15 listopada 1916 w Vevey. Maria była przy nim do końca.</a:t>
            </a:r>
          </a:p>
          <a:p>
            <a:endParaRPr lang="pl-PL" sz="2800" dirty="0">
              <a:solidFill>
                <a:srgbClr val="5318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052736"/>
            <a:ext cx="79928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5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W 1924 roku, już w wolnej Polsce, prochy pisarza uroczyście sprowadzono do Polski. W drodze przez  Szwajcarię, Austrię, Czechy składano mu hołd. </a:t>
            </a:r>
          </a:p>
          <a:p>
            <a:pPr algn="just"/>
            <a:r>
              <a:rPr lang="pl-PL" sz="2500" dirty="0">
                <a:solidFill>
                  <a:srgbClr val="531801"/>
                </a:solidFill>
                <a:latin typeface="Times New Roman" pitchFamily="18" charset="0"/>
                <a:cs typeface="Times New Roman" pitchFamily="18" charset="0"/>
              </a:rPr>
              <a:t>27 października 1924 roku w Warszawie uroczyście złożono trumnę z prochami pisarza w krypcie bazyliki archikatedralnej św. Jana Chrzciciela w Warszawie,</a:t>
            </a:r>
          </a:p>
          <a:p>
            <a:endParaRPr lang="pl-PL" sz="2500" dirty="0">
              <a:solidFill>
                <a:srgbClr val="5318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upload.wikimedia.org/wikipedia/commons/thumb/b/b0/Sienkiewicz_grave.JPG/220px-Sienkiewicz_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176464" cy="248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827584" y="170990"/>
            <a:ext cx="77724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b="1" dirty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j-ea"/>
                <a:cs typeface="Times New Roman" pitchFamily="18" charset="0"/>
              </a:rPr>
              <a:t>Na ojczystej ziemi</a:t>
            </a:r>
          </a:p>
        </p:txBody>
      </p:sp>
      <p:pic>
        <p:nvPicPr>
          <p:cNvPr id="6" name="Picture 18" descr="Podobny obraz"/>
          <p:cNvPicPr>
            <a:picLocks noChangeAspect="1" noChangeArrowheads="1"/>
          </p:cNvPicPr>
          <p:nvPr/>
        </p:nvPicPr>
        <p:blipFill>
          <a:blip r:embed="rId4" cstate="print"/>
          <a:srcRect b="24884"/>
          <a:stretch>
            <a:fillRect/>
          </a:stretch>
        </p:blipFill>
        <p:spPr bwMode="auto">
          <a:xfrm>
            <a:off x="6732240" y="4725144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>
            <a:hlinkClick r:id="rId5" action="ppaction://hlinksldjump"/>
          </p:cNvPr>
          <p:cNvSpPr txBox="1"/>
          <p:nvPr/>
        </p:nvSpPr>
        <p:spPr>
          <a:xfrm>
            <a:off x="7092280" y="51571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31801"/>
                </a:solidFill>
              </a:rPr>
              <a:t>Wróć do strony głównej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688</Words>
  <Application>Microsoft Office PowerPoint</Application>
  <PresentationFormat>Pokaz na ekranie (4:3)</PresentationFormat>
  <Paragraphs>74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</vt:lpstr>
      <vt:lpstr>Times New Roman</vt:lpstr>
      <vt:lpstr>Motyw pakietu Office</vt:lpstr>
      <vt:lpstr>Prezentacja programu PowerPoint</vt:lpstr>
      <vt:lpstr>Prezentacja programu PowerPoint</vt:lpstr>
      <vt:lpstr>Rodzice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Dziękujemy za uwage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Saimon Drag</cp:lastModifiedBy>
  <cp:revision>34</cp:revision>
  <dcterms:created xsi:type="dcterms:W3CDTF">2017-11-26T15:07:40Z</dcterms:created>
  <dcterms:modified xsi:type="dcterms:W3CDTF">2020-11-20T08:37:28Z</dcterms:modified>
</cp:coreProperties>
</file>